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sldIdLst>
    <p:sldId id="256" r:id="rId2"/>
    <p:sldId id="257" r:id="rId3"/>
    <p:sldId id="258" r:id="rId4"/>
    <p:sldId id="259" r:id="rId5"/>
    <p:sldId id="277" r:id="rId6"/>
    <p:sldId id="260" r:id="rId7"/>
    <p:sldId id="262" r:id="rId8"/>
    <p:sldId id="263" r:id="rId9"/>
    <p:sldId id="276" r:id="rId10"/>
    <p:sldId id="264" r:id="rId11"/>
    <p:sldId id="267" r:id="rId12"/>
    <p:sldId id="268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E49E-44D1-4B39-9B0F-A25BA81541BF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0881-141B-4293-A1CF-6254A11E58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6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E49E-44D1-4B39-9B0F-A25BA81541BF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0881-141B-4293-A1CF-6254A11E58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E49E-44D1-4B39-9B0F-A25BA81541BF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0881-141B-4293-A1CF-6254A11E58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26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E49E-44D1-4B39-9B0F-A25BA81541BF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0881-141B-4293-A1CF-6254A11E589D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0343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E49E-44D1-4B39-9B0F-A25BA81541BF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0881-141B-4293-A1CF-6254A11E58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90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E49E-44D1-4B39-9B0F-A25BA81541BF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0881-141B-4293-A1CF-6254A11E58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73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E49E-44D1-4B39-9B0F-A25BA81541BF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0881-141B-4293-A1CF-6254A11E58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83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E49E-44D1-4B39-9B0F-A25BA81541BF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0881-141B-4293-A1CF-6254A11E58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00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E49E-44D1-4B39-9B0F-A25BA81541BF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0881-141B-4293-A1CF-6254A11E58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3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E49E-44D1-4B39-9B0F-A25BA81541BF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0881-141B-4293-A1CF-6254A11E58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6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E49E-44D1-4B39-9B0F-A25BA81541BF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0881-141B-4293-A1CF-6254A11E58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9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E49E-44D1-4B39-9B0F-A25BA81541BF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0881-141B-4293-A1CF-6254A11E58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0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E49E-44D1-4B39-9B0F-A25BA81541BF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0881-141B-4293-A1CF-6254A11E58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13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E49E-44D1-4B39-9B0F-A25BA81541BF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0881-141B-4293-A1CF-6254A11E58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1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E49E-44D1-4B39-9B0F-A25BA81541BF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0881-141B-4293-A1CF-6254A11E58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97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E49E-44D1-4B39-9B0F-A25BA81541BF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0881-141B-4293-A1CF-6254A11E58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27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E49E-44D1-4B39-9B0F-A25BA81541BF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0881-141B-4293-A1CF-6254A11E58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7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D28E49E-44D1-4B39-9B0F-A25BA81541BF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A0881-141B-4293-A1CF-6254A11E58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914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4" y="240341"/>
            <a:ext cx="8825658" cy="2212857"/>
          </a:xfrm>
        </p:spPr>
        <p:txBody>
          <a:bodyPr/>
          <a:lstStyle/>
          <a:p>
            <a:pPr algn="ctr"/>
            <a:r>
              <a:rPr lang="es-ES" dirty="0"/>
              <a:t>Proyecto Final de Estudios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4955" y="2453198"/>
            <a:ext cx="8588135" cy="4199850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Exploración aumentada mediante robot </a:t>
            </a:r>
            <a:r>
              <a:rPr lang="es-ES" dirty="0" err="1"/>
              <a:t>holonómico</a:t>
            </a:r>
            <a:r>
              <a:rPr lang="es-ES" dirty="0"/>
              <a:t> diferencial con visión robótica para búsqueda y rescate</a:t>
            </a:r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pPr algn="ctr"/>
            <a:r>
              <a:rPr lang="es-ES" dirty="0" smtClean="0"/>
              <a:t>Garcia </a:t>
            </a:r>
            <a:r>
              <a:rPr lang="es-ES" dirty="0"/>
              <a:t>Giron Maximiliano</a:t>
            </a:r>
            <a:endParaRPr lang="en-US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360325" y="3016677"/>
            <a:ext cx="2414915" cy="282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7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Navegación (</a:t>
            </a:r>
            <a:r>
              <a:rPr lang="es-ES" dirty="0" err="1" smtClean="0"/>
              <a:t>Arduino</a:t>
            </a:r>
            <a:r>
              <a:rPr lang="es-ES" dirty="0" smtClean="0"/>
              <a:t>)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Uso de PAP como </a:t>
            </a:r>
            <a:r>
              <a:rPr lang="es-ES" dirty="0" err="1" smtClean="0"/>
              <a:t>encoder</a:t>
            </a:r>
            <a:endParaRPr lang="es-ES" dirty="0" smtClean="0"/>
          </a:p>
          <a:p>
            <a:r>
              <a:rPr lang="es-ES" dirty="0" smtClean="0"/>
              <a:t>Uso de MPU6050 </a:t>
            </a:r>
          </a:p>
          <a:p>
            <a:r>
              <a:rPr lang="es-ES" dirty="0" smtClean="0"/>
              <a:t>Eliminación del efecto de gravedad en acelerómetros</a:t>
            </a:r>
          </a:p>
          <a:p>
            <a:r>
              <a:rPr lang="es-ES" dirty="0" smtClean="0"/>
              <a:t>Eliminación de </a:t>
            </a:r>
            <a:r>
              <a:rPr lang="es-ES" dirty="0" err="1" smtClean="0"/>
              <a:t>drift</a:t>
            </a:r>
            <a:r>
              <a:rPr lang="es-ES" dirty="0" smtClean="0"/>
              <a:t> o deriva en giróscopos</a:t>
            </a:r>
          </a:p>
          <a:p>
            <a:r>
              <a:rPr lang="es-ES" dirty="0"/>
              <a:t>Uso de filtro de </a:t>
            </a:r>
            <a:r>
              <a:rPr lang="es-ES" dirty="0" err="1"/>
              <a:t>Kalman</a:t>
            </a:r>
            <a:r>
              <a:rPr lang="es-ES" dirty="0"/>
              <a:t> para integrar ambos </a:t>
            </a:r>
            <a:r>
              <a:rPr lang="es-ES" dirty="0" smtClean="0"/>
              <a:t>sensores midiendo posición y orientación</a:t>
            </a:r>
            <a:endParaRPr lang="es-ES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69" y="4615519"/>
            <a:ext cx="35528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1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Control de actuadores (</a:t>
            </a:r>
            <a:r>
              <a:rPr lang="es-ES" dirty="0" err="1" smtClean="0"/>
              <a:t>Arduino</a:t>
            </a:r>
            <a:r>
              <a:rPr lang="es-ES" dirty="0" smtClean="0"/>
              <a:t> e interfaz)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Uso de mando </a:t>
            </a:r>
            <a:r>
              <a:rPr lang="es-ES" dirty="0" err="1" smtClean="0"/>
              <a:t>Redragon</a:t>
            </a:r>
            <a:r>
              <a:rPr lang="es-ES" dirty="0" smtClean="0"/>
              <a:t> </a:t>
            </a:r>
            <a:r>
              <a:rPr lang="es-ES" dirty="0" err="1" smtClean="0"/>
              <a:t>Harrow</a:t>
            </a:r>
            <a:r>
              <a:rPr lang="es-ES" dirty="0" smtClean="0"/>
              <a:t> Pro</a:t>
            </a:r>
          </a:p>
          <a:p>
            <a:r>
              <a:rPr lang="es-ES" dirty="0" smtClean="0"/>
              <a:t>Cálculo de consigna de velocidad en base a los sensores analógicos del mando</a:t>
            </a:r>
          </a:p>
          <a:p>
            <a:r>
              <a:rPr lang="es-ES" dirty="0" smtClean="0"/>
              <a:t>Control de aceleraciones de PAP</a:t>
            </a:r>
          </a:p>
          <a:p>
            <a:r>
              <a:rPr lang="es-ES" dirty="0" smtClean="0"/>
              <a:t>Control de velocidades de PAP</a:t>
            </a:r>
          </a:p>
          <a:p>
            <a:r>
              <a:rPr lang="es-ES" dirty="0" smtClean="0"/>
              <a:t>Control de posición del servo</a:t>
            </a:r>
          </a:p>
          <a:p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269" y="4543069"/>
            <a:ext cx="27146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8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Visión artificial (</a:t>
            </a:r>
            <a:r>
              <a:rPr lang="es-ES" dirty="0" err="1" smtClean="0"/>
              <a:t>Raspberry</a:t>
            </a:r>
            <a:r>
              <a:rPr lang="es-ES" dirty="0" smtClean="0"/>
              <a:t>)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Detección y clasificación de señales mediante </a:t>
            </a:r>
            <a:r>
              <a:rPr lang="es-ES" dirty="0" err="1" smtClean="0"/>
              <a:t>Tensorflow</a:t>
            </a:r>
            <a:r>
              <a:rPr lang="es-ES" dirty="0" smtClean="0"/>
              <a:t> Lite</a:t>
            </a:r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Cálculo de certeza</a:t>
            </a:r>
          </a:p>
          <a:p>
            <a:r>
              <a:rPr lang="es-ES" dirty="0" smtClean="0"/>
              <a:t>Procesamiento de imágenes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982" y="2497520"/>
            <a:ext cx="5791200" cy="685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976" y="4150658"/>
            <a:ext cx="28670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9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Visión artificial, generación del </a:t>
            </a:r>
            <a:r>
              <a:rPr lang="es-ES" dirty="0" err="1" smtClean="0"/>
              <a:t>dataset</a:t>
            </a:r>
            <a:r>
              <a:rPr lang="es-ES" dirty="0" smtClean="0"/>
              <a:t> (</a:t>
            </a:r>
            <a:r>
              <a:rPr lang="es-ES" dirty="0" err="1" smtClean="0"/>
              <a:t>Unity</a:t>
            </a:r>
            <a:r>
              <a:rPr lang="es-ES" dirty="0" smtClean="0"/>
              <a:t> </a:t>
            </a:r>
            <a:r>
              <a:rPr lang="es-ES" dirty="0" err="1" smtClean="0"/>
              <a:t>Perception</a:t>
            </a:r>
            <a:r>
              <a:rPr lang="es-ES" dirty="0" smtClean="0"/>
              <a:t>)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1"/>
          </a:xfrm>
        </p:spPr>
        <p:txBody>
          <a:bodyPr/>
          <a:lstStyle/>
          <a:p>
            <a:r>
              <a:rPr lang="es-ES" dirty="0"/>
              <a:t>Generación y procesamiento de fondos</a:t>
            </a:r>
          </a:p>
          <a:p>
            <a:r>
              <a:rPr lang="es-ES" dirty="0"/>
              <a:t>Ubicación e identificación de señales en formato </a:t>
            </a:r>
            <a:r>
              <a:rPr lang="es-ES" dirty="0" smtClean="0"/>
              <a:t>SOLO</a:t>
            </a:r>
          </a:p>
          <a:p>
            <a:r>
              <a:rPr lang="es-ES" dirty="0" smtClean="0"/>
              <a:t>Cambio </a:t>
            </a:r>
            <a:r>
              <a:rPr lang="es-ES" dirty="0"/>
              <a:t>de condiciones de </a:t>
            </a:r>
            <a:r>
              <a:rPr lang="es-ES" dirty="0" smtClean="0"/>
              <a:t>iluminación</a:t>
            </a:r>
          </a:p>
          <a:p>
            <a:r>
              <a:rPr lang="es-ES" dirty="0"/>
              <a:t>Conversión a formato </a:t>
            </a:r>
            <a:r>
              <a:rPr lang="es-ES" dirty="0" smtClean="0"/>
              <a:t>COCO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803" y="3746938"/>
            <a:ext cx="60864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3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 smtClean="0"/>
              <a:t>Vision</a:t>
            </a:r>
            <a:r>
              <a:rPr lang="es-ES" dirty="0" smtClean="0"/>
              <a:t> artificial, procesamiento del </a:t>
            </a:r>
            <a:r>
              <a:rPr lang="es-ES" dirty="0" err="1" smtClean="0"/>
              <a:t>dataset</a:t>
            </a:r>
            <a:r>
              <a:rPr lang="es-ES" dirty="0" smtClean="0"/>
              <a:t> (</a:t>
            </a:r>
            <a:r>
              <a:rPr lang="es-ES" dirty="0" err="1" smtClean="0"/>
              <a:t>Roboflow</a:t>
            </a:r>
            <a:r>
              <a:rPr lang="es-ES" dirty="0" smtClean="0"/>
              <a:t>)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Verificación del </a:t>
            </a:r>
            <a:r>
              <a:rPr lang="es-ES" dirty="0" err="1" smtClean="0"/>
              <a:t>dataset</a:t>
            </a:r>
            <a:endParaRPr lang="es-ES" dirty="0" smtClean="0"/>
          </a:p>
          <a:p>
            <a:r>
              <a:rPr lang="es-ES" dirty="0" smtClean="0"/>
              <a:t>Generación de imágenes mediante aumento</a:t>
            </a:r>
          </a:p>
          <a:p>
            <a:r>
              <a:rPr lang="es-ES" dirty="0" smtClean="0"/>
              <a:t>Conversión a formato Pascal VOC</a:t>
            </a:r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544" y="3360846"/>
            <a:ext cx="593407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518" y="4380021"/>
            <a:ext cx="2381250" cy="23812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768" y="4380021"/>
            <a:ext cx="31718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5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Visión artificial, entrenamiento (Google </a:t>
            </a:r>
            <a:r>
              <a:rPr lang="es-ES" dirty="0" err="1" smtClean="0"/>
              <a:t>Colab</a:t>
            </a:r>
            <a:r>
              <a:rPr lang="es-ES" dirty="0" smtClean="0"/>
              <a:t> y </a:t>
            </a:r>
            <a:r>
              <a:rPr lang="es-ES" dirty="0" err="1" smtClean="0"/>
              <a:t>Docker</a:t>
            </a:r>
            <a:r>
              <a:rPr lang="es-ES" dirty="0" smtClean="0"/>
              <a:t>)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Ajuste de imagen al tamaño y proporciones utilizadas por </a:t>
            </a:r>
            <a:r>
              <a:rPr lang="es-ES" dirty="0" err="1" smtClean="0"/>
              <a:t>Tensorflow</a:t>
            </a:r>
            <a:r>
              <a:rPr lang="es-ES" dirty="0" smtClean="0"/>
              <a:t> (de 640X480 a 320X320)</a:t>
            </a:r>
          </a:p>
          <a:p>
            <a:r>
              <a:rPr lang="es-ES" dirty="0" smtClean="0"/>
              <a:t>Entrenamiento de </a:t>
            </a:r>
            <a:r>
              <a:rPr lang="es-ES" dirty="0" err="1" smtClean="0"/>
              <a:t>Tensorflow</a:t>
            </a:r>
            <a:r>
              <a:rPr lang="es-ES" dirty="0" smtClean="0"/>
              <a:t> y creación de mapa de etiquetas</a:t>
            </a:r>
          </a:p>
          <a:p>
            <a:r>
              <a:rPr lang="es-ES" dirty="0" smtClean="0"/>
              <a:t>Conversión a </a:t>
            </a:r>
            <a:r>
              <a:rPr lang="es-ES" dirty="0" err="1" smtClean="0"/>
              <a:t>Tensorflow</a:t>
            </a:r>
            <a:r>
              <a:rPr lang="es-ES" dirty="0" smtClean="0"/>
              <a:t> Lite</a:t>
            </a:r>
          </a:p>
          <a:p>
            <a:r>
              <a:rPr lang="es-ES" dirty="0" smtClean="0"/>
              <a:t>Cálculo de </a:t>
            </a:r>
            <a:r>
              <a:rPr lang="es-ES" dirty="0" err="1" smtClean="0"/>
              <a:t>mAP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027" y="4000500"/>
            <a:ext cx="5972175" cy="2857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505" y="5553075"/>
            <a:ext cx="15430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2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Comunicación (</a:t>
            </a:r>
            <a:r>
              <a:rPr lang="es-ES" dirty="0" err="1" smtClean="0"/>
              <a:t>Arduino</a:t>
            </a:r>
            <a:r>
              <a:rPr lang="es-ES" dirty="0" smtClean="0"/>
              <a:t>, </a:t>
            </a:r>
            <a:r>
              <a:rPr lang="es-ES" dirty="0" err="1" smtClean="0"/>
              <a:t>Raspberry</a:t>
            </a:r>
            <a:r>
              <a:rPr lang="es-ES" dirty="0" smtClean="0"/>
              <a:t>, Terminal)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Generación de punto de acceso</a:t>
            </a:r>
          </a:p>
          <a:p>
            <a:r>
              <a:rPr lang="es-ES" dirty="0"/>
              <a:t>Envío de datos de navegación por cable USB y </a:t>
            </a:r>
            <a:r>
              <a:rPr lang="es-ES" dirty="0" err="1" smtClean="0"/>
              <a:t>Wi</a:t>
            </a:r>
            <a:r>
              <a:rPr lang="es-ES" dirty="0" smtClean="0"/>
              <a:t>-Fi hacia la terminal</a:t>
            </a:r>
          </a:p>
          <a:p>
            <a:r>
              <a:rPr lang="es-ES" dirty="0" smtClean="0"/>
              <a:t>Envío de datos de control por </a:t>
            </a:r>
            <a:r>
              <a:rPr lang="es-ES" dirty="0" err="1" smtClean="0"/>
              <a:t>Wi</a:t>
            </a:r>
            <a:r>
              <a:rPr lang="es-ES" dirty="0" smtClean="0"/>
              <a:t>-Fi y USB hacia la </a:t>
            </a:r>
            <a:r>
              <a:rPr lang="es-ES" dirty="0" err="1" smtClean="0"/>
              <a:t>Raspberry</a:t>
            </a:r>
            <a:r>
              <a:rPr lang="es-ES" dirty="0" smtClean="0"/>
              <a:t> y el </a:t>
            </a:r>
            <a:r>
              <a:rPr lang="es-ES" dirty="0" err="1" smtClean="0"/>
              <a:t>Arduino</a:t>
            </a:r>
            <a:endParaRPr lang="es-ES" dirty="0" smtClean="0"/>
          </a:p>
          <a:p>
            <a:r>
              <a:rPr lang="es-ES" dirty="0" smtClean="0"/>
              <a:t>Envío de imágenes procesadas por </a:t>
            </a:r>
            <a:r>
              <a:rPr lang="es-ES" dirty="0" err="1" smtClean="0"/>
              <a:t>Wi</a:t>
            </a:r>
            <a:r>
              <a:rPr lang="es-ES" dirty="0" smtClean="0"/>
              <a:t>-Fi hacia la terminal</a:t>
            </a:r>
            <a:endParaRPr lang="en-US" dirty="0"/>
          </a:p>
        </p:txBody>
      </p:sp>
      <p:pic>
        <p:nvPicPr>
          <p:cNvPr id="4" name="Imagen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560" y="4617654"/>
            <a:ext cx="5924550" cy="1238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929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Interfaz de usuario (Terminal)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Mostrar estado</a:t>
            </a:r>
          </a:p>
          <a:p>
            <a:r>
              <a:rPr lang="es-ES" dirty="0" smtClean="0"/>
              <a:t>Mostrar tasa de cuadros por segundo de </a:t>
            </a:r>
            <a:r>
              <a:rPr lang="es-ES" dirty="0" err="1" smtClean="0"/>
              <a:t>Tensorflow</a:t>
            </a:r>
            <a:r>
              <a:rPr lang="es-ES" dirty="0" smtClean="0"/>
              <a:t> y la temperatura</a:t>
            </a:r>
          </a:p>
          <a:p>
            <a:r>
              <a:rPr lang="es-ES" dirty="0" smtClean="0"/>
              <a:t>Mostrar posición</a:t>
            </a:r>
          </a:p>
          <a:p>
            <a:r>
              <a:rPr lang="es-ES" dirty="0" smtClean="0"/>
              <a:t>Mostrar </a:t>
            </a:r>
            <a:r>
              <a:rPr lang="es-ES" dirty="0"/>
              <a:t>Mapa y ubicar símbolos</a:t>
            </a:r>
          </a:p>
          <a:p>
            <a:r>
              <a:rPr lang="es-ES" dirty="0" smtClean="0"/>
              <a:t>Mostrar Instrucciones de uso</a:t>
            </a:r>
          </a:p>
        </p:txBody>
      </p:sp>
      <p:pic>
        <p:nvPicPr>
          <p:cNvPr id="5" name="Imagen 4" descr="C:\Users\MAXI\Dropbox\Captura de pantalla (13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582" y="2908299"/>
            <a:ext cx="5941060" cy="3340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100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95250"/>
            <a:ext cx="886777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6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Conclusiones y mejoras</a:t>
            </a:r>
            <a:endParaRPr lang="en-US" dirty="0"/>
          </a:p>
        </p:txBody>
      </p:sp>
      <p:pic>
        <p:nvPicPr>
          <p:cNvPr id="4102" name="Picture 6" descr="Ingeniería mecatrónica - Wikipedia, la enciclopedia lib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473" y="2984938"/>
            <a:ext cx="3879528" cy="38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345324"/>
            <a:ext cx="8946541" cy="4903075"/>
          </a:xfrm>
        </p:spPr>
        <p:txBody>
          <a:bodyPr/>
          <a:lstStyle/>
          <a:p>
            <a:r>
              <a:rPr lang="es-ES" dirty="0" smtClean="0"/>
              <a:t>El proyecto engloba todas las partes de la mecatrónica</a:t>
            </a:r>
          </a:p>
          <a:p>
            <a:r>
              <a:rPr lang="es-ES" dirty="0" smtClean="0"/>
              <a:t>El rendimiento de la visión es menor a lo esperado debido al uso de </a:t>
            </a:r>
            <a:r>
              <a:rPr lang="es-ES" dirty="0" err="1" smtClean="0"/>
              <a:t>dataset</a:t>
            </a:r>
            <a:r>
              <a:rPr lang="es-ES" dirty="0" smtClean="0"/>
              <a:t> sintético</a:t>
            </a:r>
          </a:p>
          <a:p>
            <a:r>
              <a:rPr lang="es-ES" dirty="0" smtClean="0"/>
              <a:t>Es conveniente agregar a la </a:t>
            </a:r>
            <a:r>
              <a:rPr lang="es-ES" dirty="0" err="1" smtClean="0"/>
              <a:t>Raspberry</a:t>
            </a:r>
            <a:r>
              <a:rPr lang="es-ES" dirty="0" smtClean="0"/>
              <a:t> un coprocesador para mejorar la tasa de imágenes por segundo</a:t>
            </a:r>
          </a:p>
          <a:p>
            <a:r>
              <a:rPr lang="es-ES" dirty="0" smtClean="0"/>
              <a:t>Una linterna sería útil para evitar variación en la iluminación</a:t>
            </a:r>
          </a:p>
          <a:p>
            <a:r>
              <a:rPr lang="es-ES" dirty="0" smtClean="0"/>
              <a:t>Un modelo más grande podría mejorar las detecciones</a:t>
            </a:r>
          </a:p>
          <a:p>
            <a:r>
              <a:rPr lang="es-ES" dirty="0" smtClean="0"/>
              <a:t>Cambiar los motores PAP por motores de CC con</a:t>
            </a:r>
          </a:p>
          <a:p>
            <a:pPr marL="0" indent="0">
              <a:buNone/>
            </a:pPr>
            <a:r>
              <a:rPr lang="es-ES" dirty="0" err="1"/>
              <a:t>e</a:t>
            </a:r>
            <a:r>
              <a:rPr lang="es-ES" dirty="0" err="1" smtClean="0"/>
              <a:t>ncoders</a:t>
            </a:r>
            <a:r>
              <a:rPr lang="es-ES" dirty="0" smtClean="0"/>
              <a:t> puede mejorar la eficiencia energética y </a:t>
            </a:r>
          </a:p>
          <a:p>
            <a:pPr marL="0" indent="0">
              <a:buNone/>
            </a:pPr>
            <a:r>
              <a:rPr lang="es-ES" dirty="0" smtClean="0"/>
              <a:t>autonomía del robot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8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¿Hexágono?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H </a:t>
            </a:r>
            <a:r>
              <a:rPr lang="pt-BR" dirty="0" err="1" smtClean="0"/>
              <a:t>olonómico</a:t>
            </a:r>
            <a:endParaRPr lang="pt-BR" dirty="0"/>
          </a:p>
          <a:p>
            <a:r>
              <a:rPr lang="pt-BR" dirty="0" smtClean="0"/>
              <a:t>EX </a:t>
            </a:r>
            <a:r>
              <a:rPr lang="pt-BR" dirty="0" err="1" smtClean="0"/>
              <a:t>plorador</a:t>
            </a:r>
            <a:endParaRPr lang="pt-BR" dirty="0"/>
          </a:p>
          <a:p>
            <a:r>
              <a:rPr lang="pt-BR" dirty="0" smtClean="0"/>
              <a:t>A </a:t>
            </a:r>
            <a:r>
              <a:rPr lang="pt-BR" dirty="0" err="1" smtClean="0"/>
              <a:t>utopropulsado</a:t>
            </a:r>
            <a:endParaRPr lang="pt-BR" dirty="0"/>
          </a:p>
          <a:p>
            <a:r>
              <a:rPr lang="pt-BR" dirty="0" smtClean="0"/>
              <a:t>G </a:t>
            </a:r>
            <a:r>
              <a:rPr lang="pt-BR" dirty="0" err="1" smtClean="0"/>
              <a:t>uiado</a:t>
            </a:r>
            <a:endParaRPr lang="pt-BR" dirty="0"/>
          </a:p>
          <a:p>
            <a:r>
              <a:rPr lang="pt-BR" dirty="0" smtClean="0"/>
              <a:t>O n</a:t>
            </a:r>
            <a:endParaRPr lang="pt-BR" dirty="0"/>
          </a:p>
          <a:p>
            <a:r>
              <a:rPr lang="pt-BR" dirty="0" smtClean="0"/>
              <a:t>N </a:t>
            </a:r>
            <a:r>
              <a:rPr lang="pt-BR" dirty="0" err="1" smtClean="0"/>
              <a:t>etwork</a:t>
            </a:r>
            <a:r>
              <a:rPr lang="pt-BR" dirty="0" smtClean="0"/>
              <a:t> </a:t>
            </a:r>
            <a:r>
              <a:rPr lang="pt-BR" dirty="0"/>
              <a:t>por</a:t>
            </a:r>
          </a:p>
          <a:p>
            <a:r>
              <a:rPr lang="pt-BR" dirty="0" smtClean="0"/>
              <a:t>O </a:t>
            </a:r>
            <a:r>
              <a:rPr lang="pt-BR" dirty="0" err="1" smtClean="0"/>
              <a:t>rdenador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095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dirty="0" smtClean="0"/>
              <a:t>Muchas gracias</a:t>
            </a:r>
            <a:endParaRPr lang="en-US" dirty="0"/>
          </a:p>
        </p:txBody>
      </p:sp>
      <p:pic>
        <p:nvPicPr>
          <p:cNvPr id="5122" name="Picture 2" descr="Paul Shelley on X: &quot;*Happy AdMech Noises* https://t.co/eWd8hhbO4P&quot; / 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81" y="1853248"/>
            <a:ext cx="47625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1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Hipótesis de trabajo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r>
              <a:rPr lang="es-ES" dirty="0" smtClean="0"/>
              <a:t>“El </a:t>
            </a:r>
            <a:r>
              <a:rPr lang="es-ES" dirty="0"/>
              <a:t>presente proyecto es realizado bajo la hipótesis de que un sistema de reconocimiento de objetos, unido a una interfaz que aporte información extra al operario puede ser de gran utilidad en las operaciones de búsqueda y rescate, reduciendo el riesgo de los rescatistas y aumentando su efectividad</a:t>
            </a:r>
            <a:r>
              <a:rPr lang="es-ES" dirty="0" smtClean="0"/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84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¿</a:t>
            </a:r>
            <a:r>
              <a:rPr lang="es-ES" dirty="0" err="1" smtClean="0"/>
              <a:t>Holonómico</a:t>
            </a:r>
            <a:r>
              <a:rPr lang="es-ES" dirty="0" smtClean="0"/>
              <a:t> diferencial?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355834"/>
            <a:ext cx="8946541" cy="5502166"/>
          </a:xfrm>
        </p:spPr>
        <p:txBody>
          <a:bodyPr>
            <a:normAutofit fontScale="85000" lnSpcReduction="10000"/>
          </a:bodyPr>
          <a:lstStyle/>
          <a:p>
            <a:r>
              <a:rPr lang="es-ES" dirty="0" smtClean="0"/>
              <a:t>Robot móvil</a:t>
            </a:r>
          </a:p>
          <a:p>
            <a:r>
              <a:rPr lang="es-ES" dirty="0" smtClean="0"/>
              <a:t>3 grados de libertad independientes (RTT)</a:t>
            </a:r>
          </a:p>
          <a:p>
            <a:r>
              <a:rPr lang="es-ES" dirty="0" smtClean="0"/>
              <a:t>Ruedas suecas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Creditos</a:t>
            </a:r>
            <a:r>
              <a:rPr lang="es-ES" dirty="0" smtClean="0"/>
              <a:t> de imagen: </a:t>
            </a:r>
            <a:r>
              <a:rPr lang="en-US" dirty="0"/>
              <a:t>Model Predictive Control without terminal constraints or costs for holonomic mobile </a:t>
            </a:r>
            <a:r>
              <a:rPr lang="en-US" dirty="0"/>
              <a:t>robots (Mohamed W. </a:t>
            </a:r>
            <a:r>
              <a:rPr lang="en-US" dirty="0" err="1"/>
              <a:t>Mehrez</a:t>
            </a:r>
            <a:r>
              <a:rPr lang="en-US" dirty="0"/>
              <a:t>, Karl Worthmann, Joseph P.V. </a:t>
            </a:r>
            <a:r>
              <a:rPr lang="en-US" dirty="0" err="1"/>
              <a:t>Cenerini</a:t>
            </a:r>
            <a:r>
              <a:rPr lang="en-US" dirty="0"/>
              <a:t>, Mostafa Osman, William W. </a:t>
            </a:r>
            <a:r>
              <a:rPr lang="en-US" dirty="0" err="1"/>
              <a:t>Melek</a:t>
            </a:r>
            <a:r>
              <a:rPr lang="en-US" dirty="0"/>
              <a:t>, Soo Jeon)</a:t>
            </a:r>
            <a:endParaRPr lang="en-US" dirty="0"/>
          </a:p>
        </p:txBody>
      </p:sp>
      <p:pic>
        <p:nvPicPr>
          <p:cNvPr id="1028" name="Picture 4" descr="Model Predictive Control without terminal constraints or costs for holonomic  mobile robots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130" y="2512385"/>
            <a:ext cx="4852903" cy="349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83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Hardware</a:t>
            </a:r>
            <a:endParaRPr lang="en-US" dirty="0"/>
          </a:p>
        </p:txBody>
      </p:sp>
      <p:pic>
        <p:nvPicPr>
          <p:cNvPr id="7170" name="Picture 2" descr="Robot and all its parts - Impossible Images - Unique stock images for  commercial us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352" y="1152983"/>
            <a:ext cx="7266239" cy="547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956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Piso 1:Sistema motriz y energético</a:t>
            </a:r>
            <a:endParaRPr lang="en-U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684" y="1853248"/>
            <a:ext cx="8947150" cy="173506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746" y="3588312"/>
            <a:ext cx="51530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Piso 2: Electrónica de potencia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62" y="1152983"/>
            <a:ext cx="61626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3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Piso 3: </a:t>
            </a:r>
            <a:r>
              <a:rPr lang="es-ES" dirty="0" err="1" smtClean="0"/>
              <a:t>Sensado</a:t>
            </a:r>
            <a:r>
              <a:rPr lang="es-ES" dirty="0" smtClean="0"/>
              <a:t> y control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654" y="5429250"/>
            <a:ext cx="3057525" cy="1428750"/>
          </a:xfrm>
          <a:prstGeom prst="rect">
            <a:avLst/>
          </a:prstGeom>
        </p:spPr>
      </p:pic>
      <p:pic>
        <p:nvPicPr>
          <p:cNvPr id="13" name="Marcador de contenido 1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03466" y="1233488"/>
            <a:ext cx="540990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6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Software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910"/>
          <a:stretch/>
        </p:blipFill>
        <p:spPr>
          <a:xfrm>
            <a:off x="2281422" y="1429408"/>
            <a:ext cx="6134100" cy="471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851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299</TotalTime>
  <Words>528</Words>
  <Application>Microsoft Office PowerPoint</Application>
  <PresentationFormat>Panorámica</PresentationFormat>
  <Paragraphs>97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</vt:lpstr>
      <vt:lpstr>Proyecto Final de Estudios</vt:lpstr>
      <vt:lpstr>¿Hexágono?</vt:lpstr>
      <vt:lpstr>Hipótesis de trabajo</vt:lpstr>
      <vt:lpstr>¿Holonómico diferencial?</vt:lpstr>
      <vt:lpstr>Hardware</vt:lpstr>
      <vt:lpstr>Piso 1:Sistema motriz y energético</vt:lpstr>
      <vt:lpstr>Piso 2: Electrónica de potencia</vt:lpstr>
      <vt:lpstr>Piso 3: Sensado y control</vt:lpstr>
      <vt:lpstr>Software</vt:lpstr>
      <vt:lpstr>Navegación (Arduino)</vt:lpstr>
      <vt:lpstr>Control de actuadores (Arduino e interfaz)</vt:lpstr>
      <vt:lpstr>Visión artificial (Raspberry)</vt:lpstr>
      <vt:lpstr>Visión artificial, generación del dataset (Unity Perception)</vt:lpstr>
      <vt:lpstr>Vision artificial, procesamiento del dataset (Roboflow)</vt:lpstr>
      <vt:lpstr>Visión artificial, entrenamiento (Google Colab y Docker)</vt:lpstr>
      <vt:lpstr>Comunicación (Arduino, Raspberry, Terminal)</vt:lpstr>
      <vt:lpstr>Interfaz de usuario (Terminal)</vt:lpstr>
      <vt:lpstr>Presentación de PowerPoint</vt:lpstr>
      <vt:lpstr>Conclusiones y mejoras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MAXI</dc:creator>
  <cp:lastModifiedBy>MAXI</cp:lastModifiedBy>
  <cp:revision>27</cp:revision>
  <dcterms:created xsi:type="dcterms:W3CDTF">2024-04-16T20:01:14Z</dcterms:created>
  <dcterms:modified xsi:type="dcterms:W3CDTF">2024-04-17T01:01:04Z</dcterms:modified>
</cp:coreProperties>
</file>